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AFDE6D8-3B7B-43B7-A20C-AD2F0F0A38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0287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2D8EA-3A10-4FF9-9C63-F4C073A758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666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F3307-2524-4686-9C87-EC13AA5F7D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656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925B3-F2A7-4529-89D4-E109B4D905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5797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04265-211B-4D73-82C3-0DC234D347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015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5CFDA-AD81-42F5-BC76-8CF8C80575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069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7F6D2-451F-4D1C-8590-2ED489FF24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232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902F0-A592-4708-B709-F6B890325F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408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B409B-130E-4403-8826-003BAA5241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02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84129-3C11-4B8A-AEDC-127AB8BB49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617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C014-4F64-44CA-8C83-212497258A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44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83826-3A6A-4C37-9BC8-37CA01F8F9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161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CDEA409A-0157-49C0-BB71-BC7A4942E5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08un.com/shoujipingbao/200902/1746.html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0021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111238" y="2780928"/>
            <a:ext cx="4529708" cy="3230105"/>
          </a:xfrm>
          <a:prstGeom prst="ellipse">
            <a:avLst/>
          </a:prstGeom>
          <a:noFill/>
          <a:ln>
            <a:noFill/>
          </a:ln>
          <a:extLst/>
        </p:spPr>
      </p:pic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71813" y="376238"/>
            <a:ext cx="1590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Unit  3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63525" y="1384300"/>
            <a:ext cx="8713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I’m  more  outgoing   than  my  sister.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47650" y="1989138"/>
            <a:ext cx="85693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</a:pPr>
            <a:r>
              <a:rPr lang="en-US" altLang="zh-CN" sz="3600" b="1"/>
              <a:t>1.</a:t>
            </a:r>
            <a:r>
              <a:rPr lang="zh-CN" altLang="en-US" sz="3600" b="1"/>
              <a:t> 汤姆比萨姆更聪明吗？</a:t>
            </a:r>
            <a:endParaRPr lang="en-US" altLang="zh-CN" sz="3600" b="1"/>
          </a:p>
          <a:p>
            <a:pPr marL="342900" indent="-342900">
              <a:lnSpc>
                <a:spcPct val="120000"/>
              </a:lnSpc>
            </a:pPr>
            <a:r>
              <a:rPr lang="en-US" altLang="zh-CN" sz="3600" b="1"/>
              <a:t>    Is Tom _______ ____ Sam?</a:t>
            </a:r>
          </a:p>
          <a:p>
            <a:pPr marL="342900" indent="-342900">
              <a:lnSpc>
                <a:spcPct val="120000"/>
              </a:lnSpc>
            </a:pPr>
            <a:r>
              <a:rPr lang="en-US" altLang="zh-CN" sz="3600" b="1"/>
              <a:t>2. </a:t>
            </a:r>
            <a:r>
              <a:rPr lang="zh-CN" altLang="en-US" sz="3600" b="1"/>
              <a:t>不是。萨姆比汤姆更聪明。</a:t>
            </a:r>
            <a:endParaRPr lang="en-US" altLang="zh-CN" sz="3600" b="1"/>
          </a:p>
          <a:p>
            <a:pPr marL="342900" indent="-342900">
              <a:lnSpc>
                <a:spcPct val="120000"/>
              </a:lnSpc>
            </a:pPr>
            <a:r>
              <a:rPr lang="en-US" altLang="zh-CN" sz="3600" b="1"/>
              <a:t>    No, he isn’t. Sam is _______ _____ Tom.</a:t>
            </a:r>
          </a:p>
          <a:p>
            <a:pPr marL="342900" indent="-342900">
              <a:lnSpc>
                <a:spcPct val="120000"/>
              </a:lnSpc>
            </a:pPr>
            <a:r>
              <a:rPr lang="en-US" altLang="zh-CN" sz="3600" b="1"/>
              <a:t>3. </a:t>
            </a:r>
            <a:r>
              <a:rPr lang="zh-CN" altLang="en-US" sz="3600" b="1"/>
              <a:t>塔拉比蒂娜更外向吗？</a:t>
            </a:r>
            <a:endParaRPr lang="en-US" altLang="zh-CN" sz="3600" b="1"/>
          </a:p>
          <a:p>
            <a:pPr marL="342900" indent="-342900">
              <a:lnSpc>
                <a:spcPct val="120000"/>
              </a:lnSpc>
            </a:pPr>
            <a:r>
              <a:rPr lang="en-US" altLang="zh-CN" sz="3600" b="1"/>
              <a:t>    Is Tara _____ ________ _____ Tina?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072063" y="40005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smarter  than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571750" y="2643188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smarter than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571750" y="5929313"/>
            <a:ext cx="5472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 outgoing   than</a:t>
            </a:r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0" y="314325"/>
            <a:ext cx="82073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Complete the sentences according to the text.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5125" grpId="0"/>
      <p:bldP spid="5126" grpId="0"/>
      <p:bldP spid="51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468313" y="765175"/>
            <a:ext cx="817245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indent="-742950">
              <a:lnSpc>
                <a:spcPct val="130000"/>
              </a:lnSpc>
            </a:pPr>
            <a:r>
              <a:rPr lang="en-US" altLang="zh-CN" sz="3600" b="1"/>
              <a:t>4. </a:t>
            </a:r>
            <a:r>
              <a:rPr lang="zh-CN" altLang="en-US" sz="3600" b="1"/>
              <a:t>不是。蒂娜比塔拉更外向。</a:t>
            </a:r>
          </a:p>
          <a:p>
            <a:pPr marL="742950" indent="-742950">
              <a:lnSpc>
                <a:spcPct val="130000"/>
              </a:lnSpc>
            </a:pPr>
            <a:r>
              <a:rPr lang="en-US" altLang="zh-CN" sz="3600" b="1"/>
              <a:t>    No, she isn’t. Tina is ______ ________   _____ Tara.</a:t>
            </a:r>
            <a:endParaRPr lang="en-US" altLang="zh-CN" sz="3600" b="1">
              <a:cs typeface="Times New Roman" pitchFamily="18" charset="0"/>
            </a:endParaRPr>
          </a:p>
          <a:p>
            <a:pPr marL="742950" indent="-742950"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5. </a:t>
            </a:r>
            <a:r>
              <a:rPr lang="zh-CN" altLang="en-US" sz="3600" b="1">
                <a:cs typeface="Times New Roman" pitchFamily="18" charset="0"/>
              </a:rPr>
              <a:t>你和你姐姐一样友善吗？</a:t>
            </a:r>
            <a:endParaRPr lang="en-US" altLang="zh-CN" sz="3600" b="1">
              <a:cs typeface="Times New Roman" pitchFamily="18" charset="0"/>
            </a:endParaRPr>
          </a:p>
          <a:p>
            <a:pPr marL="742950" indent="-742950"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    ____ you ___ friendly ___ your sister? </a:t>
            </a:r>
          </a:p>
          <a:p>
            <a:pPr marL="742950" indent="-742950"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6. </a:t>
            </a:r>
            <a:r>
              <a:rPr lang="zh-CN" altLang="en-US" sz="3600" b="1">
                <a:cs typeface="Times New Roman" pitchFamily="18" charset="0"/>
              </a:rPr>
              <a:t>不是。我更友善一些。</a:t>
            </a:r>
            <a:endParaRPr lang="en-US" altLang="zh-CN" sz="3600" b="1">
              <a:cs typeface="Times New Roman" pitchFamily="18" charset="0"/>
            </a:endParaRPr>
          </a:p>
          <a:p>
            <a:pPr marL="742950" indent="-742950"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    No, I’m not. I’m _________.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14688" y="3643313"/>
            <a:ext cx="424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                  as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08063" y="3644900"/>
            <a:ext cx="1042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00563" y="5857875"/>
            <a:ext cx="2376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friendlier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00113" y="1412875"/>
            <a:ext cx="78486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                                       more       outgoing            than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/>
      <p:bldP spid="6149" grpId="0"/>
      <p:bldP spid="6150" grpId="0"/>
      <p:bldP spid="51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35038"/>
            <a:ext cx="8424862" cy="4799012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7. </a:t>
            </a:r>
            <a:r>
              <a:rPr lang="zh-CN" altLang="en-US" sz="3600" b="1" smtClean="0">
                <a:latin typeface="Times New Roman" pitchFamily="18" charset="0"/>
              </a:rPr>
              <a:t>塔拉与蒂娜工作一样努力吗</a:t>
            </a:r>
            <a:r>
              <a:rPr lang="en-US" altLang="zh-CN" sz="3600" b="1" smtClean="0">
                <a:latin typeface="Times New Roman" pitchFamily="18" charset="0"/>
              </a:rPr>
              <a:t>?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Does Tara work ___ _____ ___ Tina?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8. </a:t>
            </a:r>
            <a:r>
              <a:rPr lang="zh-CN" altLang="en-US" sz="3600" b="1" smtClean="0">
                <a:latin typeface="Times New Roman" pitchFamily="18" charset="0"/>
              </a:rPr>
              <a:t>谁在学校里更努力一些？</a:t>
            </a:r>
            <a:endParaRPr lang="en-US" altLang="zh-CN" sz="3600" b="1" smtClean="0">
              <a:latin typeface="Times New Roman" pitchFamily="18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Who’s _____ _____________ at school?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9. </a:t>
            </a:r>
            <a:r>
              <a:rPr lang="zh-CN" altLang="en-US" sz="3600" b="1" smtClean="0">
                <a:latin typeface="Times New Roman" pitchFamily="18" charset="0"/>
              </a:rPr>
              <a:t>蒂娜认为她学习比我更努力。</a:t>
            </a:r>
            <a:endParaRPr lang="en-US" altLang="zh-CN" sz="3600" b="1" smtClean="0">
              <a:latin typeface="Times New Roman" pitchFamily="18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Tina thinks she _____ _____    than me.</a:t>
            </a:r>
            <a:endParaRPr lang="zh-CN" altLang="en-US" sz="3600" b="1" smtClean="0">
              <a:latin typeface="Times New Roman" pitchFamily="18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140200" y="1700213"/>
            <a:ext cx="4608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as    hard   as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265363" y="3141663"/>
            <a:ext cx="5402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 hard-working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57625" y="4500563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works  harder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  <p:bldP spid="61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611188" y="476250"/>
            <a:ext cx="7016750" cy="750888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3600" b="1">
                <a:solidFill>
                  <a:srgbClr val="6600FF"/>
                </a:solidFill>
              </a:rPr>
              <a:t>Translate and write them down.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50825" y="1274763"/>
            <a:ext cx="8569325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1. 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刘英是我朋友，她比我有点外向。</a:t>
            </a:r>
          </a:p>
          <a:p>
            <a:pPr eaLnBrk="1" hangingPunct="1">
              <a:lnSpc>
                <a:spcPct val="105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105000"/>
              </a:lnSpc>
            </a:pPr>
            <a:endParaRPr lang="zh-CN" altLang="en-US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2.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安跳舞跳的比丽萨好。    </a:t>
            </a:r>
          </a:p>
          <a:p>
            <a:pPr eaLnBrk="1" hangingPunct="1">
              <a:lnSpc>
                <a:spcPct val="105000"/>
              </a:lnSpc>
            </a:pPr>
            <a:endParaRPr lang="zh-CN" altLang="en-US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5000"/>
              </a:lnSpc>
            </a:pPr>
            <a:endParaRPr lang="zh-CN" altLang="en-US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3.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我认为她唱歌比丽丽好。</a:t>
            </a:r>
          </a:p>
          <a:p>
            <a:pPr eaLnBrk="1" hangingPunct="1">
              <a:lnSpc>
                <a:spcPct val="105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   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757238" y="3789363"/>
            <a:ext cx="70215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Ann dances</a:t>
            </a:r>
            <a:r>
              <a:rPr lang="en-US" altLang="zh-CN" sz="3600" b="1">
                <a:solidFill>
                  <a:srgbClr val="3333FF"/>
                </a:solidFill>
                <a:latin typeface="Times New Roman" pitchFamily="18" charset="0"/>
              </a:rPr>
              <a:t> better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than Lisa.  </a:t>
            </a:r>
            <a:r>
              <a:rPr lang="en-US" altLang="zh-CN" sz="3600" b="1">
                <a:solidFill>
                  <a:srgbClr val="3333FF"/>
                </a:solidFill>
                <a:latin typeface="Times New Roman" pitchFamily="18" charset="0"/>
              </a:rPr>
              <a:t>      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900113" y="1916113"/>
            <a:ext cx="72723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3333FF"/>
                </a:solidFill>
                <a:latin typeface="Times New Roman" pitchFamily="18" charset="0"/>
              </a:rPr>
              <a:t>Liu Ying is my friend. She’s a little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outgoing</a:t>
            </a:r>
            <a:r>
              <a:rPr lang="en-US" altLang="zh-CN" sz="3600" b="1">
                <a:solidFill>
                  <a:srgbClr val="3333FF"/>
                </a:solidFill>
                <a:latin typeface="Times New Roman" pitchFamily="18" charset="0"/>
              </a:rPr>
              <a:t> than me.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827088" y="5589588"/>
            <a:ext cx="8027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I think she sings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better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than Lily. </a:t>
            </a:r>
            <a:r>
              <a:rPr lang="en-US" altLang="zh-CN" sz="3600" b="1">
                <a:solidFill>
                  <a:srgbClr val="3333FF"/>
                </a:solidFill>
                <a:latin typeface="Times New Roman" pitchFamily="18" charset="0"/>
              </a:rPr>
              <a:t>      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  <p:bldP spid="73733" grpId="0"/>
      <p:bldP spid="737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79388" y="368300"/>
            <a:ext cx="8893175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4.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在学校里谁更用功？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Who’s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hard-working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at school?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5.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琳达跟杰克一样用功吗？    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Does Linda work </a:t>
            </a:r>
            <a:r>
              <a:rPr lang="en-US" altLang="zh-CN" sz="3600" b="1">
                <a:solidFill>
                  <a:srgbClr val="6600CC"/>
                </a:solidFill>
                <a:latin typeface="Times New Roman" pitchFamily="18" charset="0"/>
              </a:rPr>
              <a:t>as hard as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Jack? 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6.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你比你姐姐更外向吗？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Are you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outgoing than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your sister?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7.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我认为莉莉比她姐姐更聪明。</a:t>
            </a:r>
          </a:p>
          <a:p>
            <a:pPr eaLnBrk="1" hangingPunct="1">
              <a:lnSpc>
                <a:spcPct val="115000"/>
              </a:lnSpc>
              <a:spcBef>
                <a:spcPct val="15000"/>
              </a:spcBef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I think Lily is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smarter than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her sister.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4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46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2914650" y="333375"/>
            <a:ext cx="720725" cy="8461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 b="1"/>
              <a:t>3a</a:t>
            </a:r>
          </a:p>
        </p:txBody>
      </p:sp>
      <p:sp>
        <p:nvSpPr>
          <p:cNvPr id="12291" name="WordArt 4"/>
          <p:cNvSpPr>
            <a:spLocks noChangeArrowheads="1" noChangeShapeType="1" noTextEdit="1"/>
          </p:cNvSpPr>
          <p:nvPr/>
        </p:nvSpPr>
        <p:spPr bwMode="auto">
          <a:xfrm>
            <a:off x="250825" y="406400"/>
            <a:ext cx="2447925" cy="719138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Practice</a:t>
            </a:r>
            <a:endParaRPr lang="zh-CN" altLang="en-US" sz="4000" b="1" kern="1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3708400" y="117475"/>
            <a:ext cx="525621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Use the words to write questions and answers. </a:t>
            </a:r>
            <a:endParaRPr lang="zh-CN" altLang="en-US" sz="3600" b="1">
              <a:solidFill>
                <a:srgbClr val="0000FF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60363" y="1557338"/>
            <a:ext cx="414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1. Julie / tall / you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60363" y="3644900"/>
            <a:ext cx="817245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2. Jack / run / fast / Sam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Q: 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A: No, he doesn’t. He runs _____ than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     Sam. 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92163" y="2206625"/>
            <a:ext cx="75247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Q: Is Julie as tall as you?</a:t>
            </a:r>
            <a:r>
              <a:rPr lang="en-US" altLang="zh-CN" sz="3600" b="1" u="sng">
                <a:latin typeface="Times New Roman" pitchFamily="18" charset="0"/>
              </a:rPr>
              <a:t>             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A: No, she isn’t. She’s _____ than me. 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1439863" y="4365625"/>
            <a:ext cx="6913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Does Jack run as fast as Sam? </a:t>
            </a: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5219700" y="2932113"/>
            <a:ext cx="1439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taller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084888" y="5013325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faster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6" grpId="0"/>
      <p:bldP spid="9221" grpId="0"/>
      <p:bldP spid="9" grpId="0"/>
      <p:bldP spid="10" grpId="0"/>
      <p:bldP spid="12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23850" y="476250"/>
            <a:ext cx="84963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3. your cousin / outgoing / you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Q: _______________________________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A: No, she isn’t. She is ______________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     than me. </a:t>
            </a: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474788" y="1125538"/>
            <a:ext cx="705643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Is your cousin as outgoing as you?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0675" y="3216275"/>
            <a:ext cx="82804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1563" indent="-107156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4. Paul / funny / Carol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Q: _______________________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A: No, he isn’t. He is _________ than Carol. 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5362575" y="1844675"/>
            <a:ext cx="331311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outgoing</a:t>
            </a: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400175" y="3935413"/>
            <a:ext cx="64087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Is Paul as funny as Carol?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5072063" y="4656138"/>
            <a:ext cx="1947862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funnier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"/>
          <p:cNvSpPr>
            <a:spLocks noChangeArrowheads="1"/>
          </p:cNvSpPr>
          <p:nvPr/>
        </p:nvSpPr>
        <p:spPr bwMode="auto">
          <a:xfrm>
            <a:off x="357188" y="1871663"/>
            <a:ext cx="61595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I was 70 cm two years ago.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I’m 130 cm now.  </a:t>
            </a:r>
            <a:endParaRPr lang="zh-CN" altLang="en-US" sz="3600" b="1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8435" name="Oval 2"/>
          <p:cNvSpPr>
            <a:spLocks noChangeArrowheads="1"/>
          </p:cNvSpPr>
          <p:nvPr/>
        </p:nvSpPr>
        <p:spPr bwMode="auto">
          <a:xfrm>
            <a:off x="179388" y="647700"/>
            <a:ext cx="755650" cy="7921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 b="1"/>
              <a:t>3b</a:t>
            </a:r>
          </a:p>
        </p:txBody>
      </p:sp>
      <p:sp>
        <p:nvSpPr>
          <p:cNvPr id="18436" name="Rectangle 12"/>
          <p:cNvSpPr>
            <a:spLocks noChangeArrowheads="1"/>
          </p:cNvSpPr>
          <p:nvPr/>
        </p:nvSpPr>
        <p:spPr bwMode="auto">
          <a:xfrm>
            <a:off x="1042988" y="142875"/>
            <a:ext cx="7885112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zh-CN" sz="3300" b="1">
                <a:solidFill>
                  <a:srgbClr val="0000FF"/>
                </a:solidFill>
                <a:cs typeface="Times New Roman" pitchFamily="18" charset="0"/>
              </a:rPr>
              <a:t>Think of yourself two years ago. Write about how you are different now. </a:t>
            </a:r>
            <a:endParaRPr lang="zh-CN" altLang="en-US" sz="3300" b="1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18437" name="Picture 35" descr="http://t2.baidu.com/it/u=2604040743,425342230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798638"/>
            <a:ext cx="1779588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3671888"/>
            <a:ext cx="6372225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2913" indent="-442913"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1. Are you taller?</a:t>
            </a:r>
          </a:p>
          <a:p>
            <a:pPr marL="442913" indent="-442913"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Yes, I am. I’m taller now than </a:t>
            </a:r>
            <a:r>
              <a:rPr lang="en-US" altLang="zh-CN" sz="3600" b="1">
                <a:cs typeface="Times New Roman" pitchFamily="18" charset="0"/>
              </a:rPr>
              <a:t>I was two years ago</a:t>
            </a: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.             </a:t>
            </a:r>
            <a:endParaRPr lang="zh-CN" altLang="en-US" sz="3600" b="1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18439" name="Picture 10" descr="re_4f5f908d691d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538" y="4032250"/>
            <a:ext cx="196215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042988" y="1125538"/>
            <a:ext cx="73088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2. Are you funnier?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   </a:t>
            </a:r>
          </a:p>
          <a:p>
            <a:pPr>
              <a:lnSpc>
                <a:spcPct val="130000"/>
              </a:lnSpc>
            </a:pPr>
            <a:endParaRPr lang="en-US" altLang="zh-CN" sz="3600" b="1"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3. Are you more outgoing?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cs typeface="Times New Roman" pitchFamily="18" charset="0"/>
              </a:rPr>
              <a:t> 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476375" y="4005263"/>
            <a:ext cx="6408738" cy="15208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3600" b="1" dirty="0">
                <a:solidFill>
                  <a:srgbClr val="FF0000"/>
                </a:solidFill>
              </a:rPr>
              <a:t>Yes, I am. I’m more outgoing than </a:t>
            </a:r>
            <a:r>
              <a:rPr lang="en-US" altLang="zh-CN" sz="3600" b="1" dirty="0">
                <a:latin typeface="+mn-lt"/>
                <a:ea typeface="+mn-ea"/>
                <a:cs typeface="Times New Roman" pitchFamily="18" charset="0"/>
              </a:rPr>
              <a:t>I was two years ago</a:t>
            </a:r>
            <a:r>
              <a:rPr lang="en-US" altLang="zh-CN" sz="3600" b="1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476375" y="1916113"/>
            <a:ext cx="6769100" cy="15208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3600" b="1" dirty="0">
                <a:solidFill>
                  <a:srgbClr val="FF0000"/>
                </a:solidFill>
              </a:rPr>
              <a:t>Yes, I am. I’m funnier than </a:t>
            </a:r>
            <a:r>
              <a:rPr lang="en-US" altLang="zh-CN" sz="3600" b="1" dirty="0">
                <a:latin typeface="+mn-lt"/>
                <a:ea typeface="+mn-ea"/>
                <a:cs typeface="Times New Roman" pitchFamily="18" charset="0"/>
              </a:rPr>
              <a:t>I was two years ago</a:t>
            </a:r>
            <a:r>
              <a:rPr lang="en-US" altLang="zh-CN" sz="3600" b="1" dirty="0">
                <a:solidFill>
                  <a:srgbClr val="FF0000"/>
                </a:solidFill>
              </a:rPr>
              <a:t>.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052513"/>
            <a:ext cx="7150100" cy="4525962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4. Do you study English harder?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US" altLang="zh-CN" sz="3600" b="1" smtClean="0">
              <a:latin typeface="Times New Roman" pitchFamily="18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US" altLang="zh-CN" sz="3600" b="1" smtClean="0">
              <a:latin typeface="Times New Roman" pitchFamily="18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5. Do you sing better?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zh-CN" altLang="en-US" sz="3600" smtClean="0">
              <a:latin typeface="Times New Roman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320800" y="1844675"/>
            <a:ext cx="7345363" cy="15208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FF0000"/>
                </a:solidFill>
              </a:rPr>
              <a:t>Yes, I do. I study English harder than </a:t>
            </a:r>
            <a:r>
              <a:rPr lang="en-US" altLang="zh-CN" sz="3600" b="1" dirty="0">
                <a:latin typeface="+mn-lt"/>
                <a:ea typeface="+mn-ea"/>
                <a:cs typeface="Times New Roman" pitchFamily="18" charset="0"/>
              </a:rPr>
              <a:t>I was two years ago</a:t>
            </a:r>
            <a:r>
              <a:rPr lang="en-US" altLang="zh-CN" sz="3600" b="1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320800" y="3924300"/>
            <a:ext cx="7394575" cy="15208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FF0000"/>
                </a:solidFill>
              </a:rPr>
              <a:t>Yes, I do. I sing better than </a:t>
            </a:r>
            <a:r>
              <a:rPr lang="en-US" altLang="zh-CN" sz="3600" b="1" dirty="0">
                <a:latin typeface="+mn-lt"/>
                <a:ea typeface="+mn-ea"/>
                <a:cs typeface="Times New Roman" pitchFamily="18" charset="0"/>
              </a:rPr>
              <a:t>I was two years ago</a:t>
            </a:r>
            <a:r>
              <a:rPr lang="en-US" altLang="zh-CN" sz="3600" b="1" dirty="0">
                <a:solidFill>
                  <a:srgbClr val="FF0000"/>
                </a:solidFill>
              </a:rPr>
              <a:t>.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0" y="2636838"/>
            <a:ext cx="686435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Lily’s hair is _____. </a:t>
            </a:r>
          </a:p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Lucy</a:t>
            </a:r>
            <a:r>
              <a:rPr lang="en-GB" altLang="zh-CN" sz="3600" b="1">
                <a:solidFill>
                  <a:srgbClr val="000000"/>
                </a:solidFill>
              </a:rPr>
              <a:t>’</a:t>
            </a: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s hair is ______.</a:t>
            </a:r>
          </a:p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Lily</a:t>
            </a:r>
            <a:r>
              <a:rPr lang="en-GB" altLang="zh-CN" sz="3600" b="1">
                <a:solidFill>
                  <a:srgbClr val="000000"/>
                </a:solidFill>
              </a:rPr>
              <a:t>’</a:t>
            </a: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s hair is _______than Lucy</a:t>
            </a:r>
            <a:r>
              <a:rPr lang="en-GB" altLang="zh-CN" sz="3600" b="1">
                <a:solidFill>
                  <a:srgbClr val="000000"/>
                </a:solidFill>
              </a:rPr>
              <a:t>’</a:t>
            </a: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s. </a:t>
            </a:r>
          </a:p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Lucy</a:t>
            </a:r>
            <a:r>
              <a:rPr lang="en-GB" altLang="zh-CN" sz="3600" b="1">
                <a:solidFill>
                  <a:srgbClr val="000000"/>
                </a:solidFill>
              </a:rPr>
              <a:t>’</a:t>
            </a: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s hair is _______than Lily</a:t>
            </a:r>
            <a:r>
              <a:rPr lang="en-GB" altLang="zh-CN" sz="3600" b="1">
                <a:solidFill>
                  <a:srgbClr val="000000"/>
                </a:solidFill>
              </a:rPr>
              <a:t>’</a:t>
            </a: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s.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8307" name="Picture 3" descr="12345SA060-12X0_li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363368" y="17240"/>
            <a:ext cx="3743325" cy="3887788"/>
          </a:xfrm>
          <a:prstGeom prst="ellipse">
            <a:avLst/>
          </a:prstGeom>
          <a:noFill/>
          <a:extLst/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175" y="617538"/>
            <a:ext cx="4248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9933FF"/>
                </a:solidFill>
              </a:rPr>
              <a:t>Look and say</a:t>
            </a:r>
            <a:endParaRPr lang="en-US" altLang="zh-CN" sz="4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15063" y="3643313"/>
            <a:ext cx="2735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GB" altLang="zh-CN" sz="4000" b="1">
                <a:solidFill>
                  <a:srgbClr val="CC0099"/>
                </a:solidFill>
                <a:latin typeface="Times New Roman" pitchFamily="18" charset="0"/>
              </a:rPr>
              <a:t>Lily    Lucy </a:t>
            </a:r>
            <a:endParaRPr lang="en-US" altLang="zh-CN" sz="4000" b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2697163" y="2636838"/>
            <a:ext cx="1022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zh-CN" sz="3600" b="1">
                <a:solidFill>
                  <a:srgbClr val="FF0000"/>
                </a:solidFill>
                <a:latin typeface="Times New Roman" pitchFamily="18" charset="0"/>
              </a:rPr>
              <a:t>long</a:t>
            </a:r>
            <a:endParaRPr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2913063" y="3284538"/>
            <a:ext cx="1200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zh-CN" sz="3600" b="1">
                <a:solidFill>
                  <a:srgbClr val="FF0000"/>
                </a:solidFill>
                <a:latin typeface="Times New Roman" pitchFamily="18" charset="0"/>
              </a:rPr>
              <a:t>short</a:t>
            </a:r>
            <a:endParaRPr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2552700" y="3932238"/>
            <a:ext cx="1543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zh-CN" sz="3600" b="1">
                <a:solidFill>
                  <a:srgbClr val="FF0000"/>
                </a:solidFill>
                <a:latin typeface="Times New Roman" pitchFamily="18" charset="0"/>
              </a:rPr>
              <a:t> longer</a:t>
            </a:r>
            <a:endParaRPr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2841625" y="4652963"/>
            <a:ext cx="1606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zh-CN" sz="3600" b="1">
                <a:solidFill>
                  <a:srgbClr val="FF0000"/>
                </a:solidFill>
                <a:latin typeface="Times New Roman" pitchFamily="18" charset="0"/>
              </a:rPr>
              <a:t>shorter</a:t>
            </a:r>
            <a:endParaRPr lang="en-US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0" grpId="0"/>
      <p:bldP spid="98311" grpId="0"/>
      <p:bldP spid="98312" grpId="0"/>
      <p:bldP spid="983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3348038" y="404813"/>
            <a:ext cx="1885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GB" altLang="en-US" sz="3600" b="1">
                <a:latin typeface="Times New Roman" pitchFamily="18" charset="0"/>
              </a:rPr>
              <a:t>Writing:</a:t>
            </a:r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21507" name="Line 5"/>
          <p:cNvSpPr>
            <a:spLocks noChangeShapeType="1"/>
          </p:cNvSpPr>
          <p:nvPr/>
        </p:nvSpPr>
        <p:spPr bwMode="auto">
          <a:xfrm>
            <a:off x="1619250" y="31416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 flipH="1">
            <a:off x="3635375" y="2781300"/>
            <a:ext cx="73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395288" y="1447800"/>
            <a:ext cx="84963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   I was </a:t>
            </a:r>
            <a:r>
              <a:rPr lang="en-US" altLang="zh-CN" sz="3600" b="1">
                <a:latin typeface="Times New Roman" pitchFamily="18" charset="0"/>
              </a:rPr>
              <a:t>shorter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and </a:t>
            </a:r>
            <a:r>
              <a:rPr lang="en-US" altLang="zh-CN" sz="3600" b="1">
                <a:latin typeface="Times New Roman" pitchFamily="18" charset="0"/>
              </a:rPr>
              <a:t>more outgoing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two years ago. But now, I am </a:t>
            </a:r>
            <a:r>
              <a:rPr lang="en-US" altLang="zh-CN" sz="3600" b="1">
                <a:latin typeface="Times New Roman" pitchFamily="18" charset="0"/>
              </a:rPr>
              <a:t>taller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and </a:t>
            </a:r>
            <a:r>
              <a:rPr lang="en-US" altLang="zh-CN" sz="3600" b="1">
                <a:latin typeface="Times New Roman" pitchFamily="18" charset="0"/>
              </a:rPr>
              <a:t>less outgoing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. I am not </a:t>
            </a:r>
            <a:r>
              <a:rPr lang="en-US" altLang="zh-CN" sz="3600" b="1">
                <a:latin typeface="Times New Roman" pitchFamily="18" charset="0"/>
              </a:rPr>
              <a:t>as funny now as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 was two tears ago. I sing </a:t>
            </a:r>
            <a:r>
              <a:rPr lang="en-US" altLang="zh-CN" sz="3600" b="1">
                <a:latin typeface="Times New Roman" pitchFamily="18" charset="0"/>
              </a:rPr>
              <a:t>better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now than I did two years ago. I study English </a:t>
            </a:r>
            <a:r>
              <a:rPr lang="en-US" altLang="zh-CN" sz="3600" b="1">
                <a:latin typeface="Times New Roman" pitchFamily="18" charset="0"/>
              </a:rPr>
              <a:t>harder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now than I did two years ago.</a:t>
            </a:r>
          </a:p>
        </p:txBody>
      </p:sp>
    </p:spTree>
  </p:cSld>
  <p:clrMapOvr>
    <a:masterClrMapping/>
  </p:clrMapOvr>
  <p:transition>
    <p:zoom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 descr="屏幕剪辑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1052513"/>
            <a:ext cx="85248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4860925"/>
          </a:xfrm>
        </p:spPr>
        <p:txBody>
          <a:bodyPr wrap="none"/>
          <a:lstStyle/>
          <a:p>
            <a:pPr eaLnBrk="1" hangingPunct="1"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1. The twins ______ lovely girls.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     A. are all    B. are both    	C. both are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2. I like drawing and I am good _____ it.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   A. in	     B. on	       C. at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3. That box is _______ than others.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A. more heavier	    B. heavy     C. much heavier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209800" y="609600"/>
            <a:ext cx="6715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/>
              <a:t> 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029200" y="1600200"/>
            <a:ext cx="6699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362200" y="2590800"/>
            <a:ext cx="96043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 </a:t>
            </a:r>
          </a:p>
        </p:txBody>
      </p:sp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0" y="3886200"/>
            <a:ext cx="82296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spcBef>
                <a:spcPct val="40000"/>
              </a:spcBef>
            </a:pPr>
            <a:r>
              <a:rPr lang="en-US" altLang="zh-CN" sz="2800" b="1">
                <a:latin typeface="Times New Roman" pitchFamily="18" charset="0"/>
              </a:rPr>
              <a:t>4. She is three years _______ than I am.</a:t>
            </a:r>
          </a:p>
          <a:p>
            <a:pPr marL="342900" indent="-342900">
              <a:spcBef>
                <a:spcPct val="40000"/>
              </a:spcBef>
            </a:pPr>
            <a:r>
              <a:rPr lang="en-US" altLang="zh-CN" sz="2800" b="1">
                <a:latin typeface="Times New Roman" pitchFamily="18" charset="0"/>
              </a:rPr>
              <a:t>    A. old		B. more old	C. older</a:t>
            </a:r>
          </a:p>
          <a:p>
            <a:pPr marL="342900" indent="-342900">
              <a:spcBef>
                <a:spcPct val="40000"/>
              </a:spcBef>
            </a:pPr>
            <a:r>
              <a:rPr lang="en-US" altLang="zh-CN" sz="2800" b="1">
                <a:latin typeface="Times New Roman" pitchFamily="18" charset="0"/>
              </a:rPr>
              <a:t>5. I think a good friend should make me ____.</a:t>
            </a:r>
          </a:p>
          <a:p>
            <a:pPr marL="342900" indent="-342900">
              <a:spcBef>
                <a:spcPct val="40000"/>
              </a:spcBef>
            </a:pPr>
            <a:r>
              <a:rPr lang="en-US" altLang="zh-CN" sz="2800" b="1">
                <a:latin typeface="Times New Roman" pitchFamily="18" charset="0"/>
              </a:rPr>
              <a:t>   A. laugh	B. laughing	C. to laugh</a:t>
            </a:r>
            <a:endParaRPr lang="en-US" altLang="zh-CN" sz="2800">
              <a:latin typeface="Times New Roman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429000" y="3733800"/>
            <a:ext cx="76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 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248400" y="4953000"/>
            <a:ext cx="5746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  <p:bldP spid="32774" grpId="0"/>
      <p:bldP spid="33795" grpId="0"/>
      <p:bldP spid="3379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0" y="0"/>
            <a:ext cx="8915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2800" b="1">
                <a:latin typeface="Times New Roman" pitchFamily="18" charset="0"/>
              </a:rPr>
              <a:t>6</a:t>
            </a:r>
            <a:r>
              <a:rPr lang="zh-CN" altLang="en-US" sz="2800" b="1">
                <a:latin typeface="Times New Roman" pitchFamily="18" charset="0"/>
              </a:rPr>
              <a:t>. Lucy is very short, but she is ___ than her sister. 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latin typeface="Times New Roman" pitchFamily="18" charset="0"/>
              </a:rPr>
              <a:t>  </a:t>
            </a: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zh-CN" altLang="en-US" sz="2800" b="1">
                <a:latin typeface="Times New Roman" pitchFamily="18" charset="0"/>
              </a:rPr>
              <a:t>A. shorter    B. longer 	   C. taller </a:t>
            </a:r>
            <a:r>
              <a:rPr lang="en-US" altLang="zh-CN" sz="2800" b="1">
                <a:latin typeface="Times New Roman" pitchFamily="18" charset="0"/>
              </a:rPr>
              <a:t>     </a:t>
            </a:r>
            <a:r>
              <a:rPr lang="zh-CN" altLang="en-US" sz="2800" b="1">
                <a:latin typeface="Times New Roman" pitchFamily="18" charset="0"/>
              </a:rPr>
              <a:t>D. older </a:t>
            </a:r>
          </a:p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7</a:t>
            </a:r>
            <a:r>
              <a:rPr lang="zh-CN" altLang="en-US" sz="2800" b="1">
                <a:latin typeface="Times New Roman" pitchFamily="18" charset="0"/>
              </a:rPr>
              <a:t>. Frank is ____ friendly than his brother. </a:t>
            </a:r>
          </a:p>
          <a:p>
            <a:pPr>
              <a:spcBef>
                <a:spcPct val="20000"/>
              </a:spcBef>
            </a:pPr>
            <a:r>
              <a:rPr lang="zh-CN" altLang="en-US" sz="2800" b="1">
                <a:latin typeface="Times New Roman" pitchFamily="18" charset="0"/>
              </a:rPr>
              <a:t> </a:t>
            </a: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zh-CN" altLang="en-US" sz="2800" b="1">
                <a:latin typeface="Times New Roman" pitchFamily="18" charset="0"/>
              </a:rPr>
              <a:t>A. a little more   B. a few more  C. much </a:t>
            </a: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zh-CN" altLang="en-US" sz="2800" b="1">
                <a:latin typeface="Times New Roman" pitchFamily="18" charset="0"/>
              </a:rPr>
              <a:t>D. a little </a:t>
            </a:r>
          </a:p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8</a:t>
            </a:r>
            <a:r>
              <a:rPr lang="zh-CN" altLang="en-US" sz="2800" b="1">
                <a:latin typeface="Times New Roman" pitchFamily="18" charset="0"/>
              </a:rPr>
              <a:t>. Sam is ____at Chinese than Jim. </a:t>
            </a:r>
          </a:p>
          <a:p>
            <a:pPr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    </a:t>
            </a:r>
            <a:r>
              <a:rPr lang="zh-CN" altLang="en-US" sz="2800" b="1">
                <a:latin typeface="Times New Roman" pitchFamily="18" charset="0"/>
              </a:rPr>
              <a:t>A. good      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</a:rPr>
              <a:t>B. well      C. better     D. gooder 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4892675" y="-46038"/>
            <a:ext cx="576263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lang="en-US" altLang="zh-CN"/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1905000" y="914400"/>
            <a:ext cx="5762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lang="en-US" altLang="zh-CN"/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1600200" y="2057400"/>
            <a:ext cx="5762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lang="en-US" altLang="zh-CN"/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-304800" y="2971800"/>
            <a:ext cx="9067800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</a:t>
            </a:r>
            <a:r>
              <a:rPr lang="en-US" altLang="zh-CN" sz="2800" b="1">
                <a:latin typeface="Times New Roman" pitchFamily="18" charset="0"/>
              </a:rPr>
              <a:t>9</a:t>
            </a:r>
            <a:r>
              <a:rPr lang="zh-CN" altLang="en-US" sz="2800" b="1">
                <a:latin typeface="Times New Roman" pitchFamily="18" charset="0"/>
              </a:rPr>
              <a:t>. This one is too large.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</a:rPr>
              <a:t> Can you show me a </a:t>
            </a: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zh-CN" altLang="en-US" sz="2800" b="1">
                <a:latin typeface="Times New Roman" pitchFamily="18" charset="0"/>
              </a:rPr>
              <a:t>_____one? 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zh-CN" altLang="en-US" sz="2800" b="1">
                <a:latin typeface="Times New Roman" pitchFamily="18" charset="0"/>
              </a:rPr>
              <a:t> </a:t>
            </a:r>
            <a:r>
              <a:rPr lang="en-US" altLang="zh-CN" sz="2800" b="1">
                <a:latin typeface="Times New Roman" pitchFamily="18" charset="0"/>
              </a:rPr>
              <a:t>  </a:t>
            </a:r>
            <a:r>
              <a:rPr lang="zh-CN" altLang="en-US" sz="2800" b="1">
                <a:latin typeface="Times New Roman" pitchFamily="18" charset="0"/>
              </a:rPr>
              <a:t> </a:t>
            </a:r>
            <a:r>
              <a:rPr lang="en-US" altLang="zh-CN" sz="2800" b="1">
                <a:latin typeface="Times New Roman" pitchFamily="18" charset="0"/>
              </a:rPr>
              <a:t>    </a:t>
            </a:r>
            <a:r>
              <a:rPr lang="zh-CN" altLang="en-US" sz="2800" b="1">
                <a:latin typeface="Times New Roman" pitchFamily="18" charset="0"/>
              </a:rPr>
              <a:t>A. large      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</a:rPr>
              <a:t>B. large 	</a:t>
            </a:r>
            <a:r>
              <a:rPr lang="en-US" altLang="zh-CN" sz="2800" b="1">
                <a:latin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</a:rPr>
              <a:t>C. small      D. smaller 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   10</a:t>
            </a:r>
            <a:r>
              <a:rPr lang="zh-CN" altLang="en-US" sz="2800" b="1">
                <a:latin typeface="Times New Roman" pitchFamily="18" charset="0"/>
              </a:rPr>
              <a:t>. Do you think March is ____than January? 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          </a:t>
            </a:r>
            <a:r>
              <a:rPr lang="zh-CN" altLang="en-US" sz="2800" b="1">
                <a:latin typeface="Times New Roman" pitchFamily="18" charset="0"/>
              </a:rPr>
              <a:t>Yes, it’s __ warmer. 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        A. </a:t>
            </a:r>
            <a:r>
              <a:rPr lang="zh-CN" altLang="en-US" sz="2800" b="1">
                <a:latin typeface="Times New Roman" pitchFamily="18" charset="0"/>
              </a:rPr>
              <a:t>better, a little 	B. well, much 	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</a:rPr>
              <a:t>        </a:t>
            </a:r>
            <a:r>
              <a:rPr lang="zh-CN" altLang="en-US" sz="2800" b="1">
                <a:latin typeface="Times New Roman" pitchFamily="18" charset="0"/>
              </a:rPr>
              <a:t>C. worse, very   D. nicer, quite </a:t>
            </a:r>
          </a:p>
          <a:p>
            <a:pPr>
              <a:lnSpc>
                <a:spcPct val="125000"/>
              </a:lnSpc>
              <a:spcBef>
                <a:spcPct val="50000"/>
              </a:spcBef>
              <a:buFontTx/>
              <a:buChar char="•"/>
            </a:pP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7086600" y="2924175"/>
            <a:ext cx="5762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en-US" altLang="zh-CN"/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114800" y="4191000"/>
            <a:ext cx="5762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lang="en-US" altLang="zh-CN"/>
          </a:p>
        </p:txBody>
      </p:sp>
    </p:spTree>
  </p:cSld>
  <p:clrMapOvr>
    <a:masterClrMapping/>
  </p:clrMapOvr>
  <p:transition>
    <p:zoom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/>
      <p:bldP spid="68615" grpId="0"/>
      <p:bldP spid="68616" grpId="0"/>
      <p:bldP spid="70662" grpId="0"/>
      <p:bldP spid="7066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1403350" y="2060575"/>
            <a:ext cx="6408738" cy="2305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Thank you.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2205038"/>
            <a:ext cx="7848600" cy="650875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3333FF"/>
                </a:solidFill>
                <a:latin typeface="Times New Roman" pitchFamily="18" charset="0"/>
              </a:rPr>
              <a:t>    at 10:30 pm                     at 11:30 pm   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755650" y="5805488"/>
            <a:ext cx="741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3333FF"/>
                </a:solidFill>
                <a:latin typeface="Times New Roman" pitchFamily="18" charset="0"/>
              </a:rPr>
              <a:t>        Jim                                     Tom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539750" y="404813"/>
            <a:ext cx="67119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Jim goes to bed_____.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Tom goes to bed ______than Jim.</a:t>
            </a: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3995738" y="1125538"/>
            <a:ext cx="109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later</a:t>
            </a:r>
          </a:p>
        </p:txBody>
      </p:sp>
      <p:pic>
        <p:nvPicPr>
          <p:cNvPr id="410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997200"/>
            <a:ext cx="33337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20668" y="2849400"/>
            <a:ext cx="2088282" cy="3047066"/>
          </a:xfrm>
          <a:prstGeom prst="ellipse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79838" y="404813"/>
            <a:ext cx="1152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</a:t>
            </a:r>
            <a:endParaRPr lang="zh-CN" alt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9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684213" y="2636838"/>
            <a:ext cx="498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6600CC"/>
                </a:solidFill>
                <a:latin typeface="Times New Roman" pitchFamily="18" charset="0"/>
              </a:rPr>
              <a:t> </a:t>
            </a:r>
            <a:r>
              <a:rPr kumimoji="1" lang="zh-CN" altLang="en-US" sz="3600" b="1">
                <a:solidFill>
                  <a:srgbClr val="6600CC"/>
                </a:solidFill>
                <a:latin typeface="Times New Roman" pitchFamily="18" charset="0"/>
              </a:rPr>
              <a:t>￥</a:t>
            </a:r>
            <a:r>
              <a:rPr kumimoji="1" lang="en-US" altLang="zh-CN" sz="3600" b="1">
                <a:solidFill>
                  <a:srgbClr val="6600CC"/>
                </a:solidFill>
                <a:latin typeface="Times New Roman" pitchFamily="18" charset="0"/>
              </a:rPr>
              <a:t>100                   </a:t>
            </a:r>
            <a:r>
              <a:rPr kumimoji="1" lang="zh-CN" altLang="en-US" sz="3600" b="1">
                <a:solidFill>
                  <a:srgbClr val="6600CC"/>
                </a:solidFill>
                <a:latin typeface="Times New Roman" pitchFamily="18" charset="0"/>
              </a:rPr>
              <a:t>￥</a:t>
            </a:r>
            <a:r>
              <a:rPr kumimoji="1" lang="en-US" altLang="zh-CN" sz="3600" b="1">
                <a:solidFill>
                  <a:srgbClr val="6600CC"/>
                </a:solidFill>
                <a:latin typeface="Times New Roman" pitchFamily="18" charset="0"/>
              </a:rPr>
              <a:t>200  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539750" y="3429000"/>
            <a:ext cx="7916863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The red coat is_________.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The pink coat is _______________than </a:t>
            </a:r>
          </a:p>
          <a:p>
            <a:pPr eaLnBrk="1" hangingPunct="1">
              <a:lnSpc>
                <a:spcPct val="120000"/>
              </a:lnSpc>
            </a:pPr>
            <a:r>
              <a:rPr lang="en-GB" altLang="zh-CN" sz="3600" b="1">
                <a:solidFill>
                  <a:srgbClr val="000000"/>
                </a:solidFill>
                <a:latin typeface="Times New Roman" pitchFamily="18" charset="0"/>
              </a:rPr>
              <a:t>the red one.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3995738" y="4076700"/>
            <a:ext cx="3194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 expensive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536" y="33919"/>
            <a:ext cx="2448272" cy="2448272"/>
          </a:xfrm>
          <a:prstGeom prst="ellipse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34055" y="0"/>
            <a:ext cx="2425169" cy="2425169"/>
          </a:xfrm>
          <a:prstGeom prst="ellipse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63938" y="3408363"/>
            <a:ext cx="22209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GB" altLang="zh-CN" sz="3600" b="1">
                <a:solidFill>
                  <a:srgbClr val="FF0000"/>
                </a:solidFill>
                <a:latin typeface="Times New Roman" pitchFamily="18" charset="0"/>
              </a:rPr>
              <a:t>expensive</a:t>
            </a:r>
            <a:endParaRPr lang="zh-CN" alt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1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 descr="屏幕剪辑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862171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60363" y="1797050"/>
            <a:ext cx="76676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1.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+ be 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形容词比较级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+ than + B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84213" y="2589213"/>
            <a:ext cx="676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e.g. I’m </a:t>
            </a:r>
            <a:r>
              <a:rPr lang="en-US" altLang="zh-CN" sz="3600" b="1">
                <a:solidFill>
                  <a:srgbClr val="00B0F0"/>
                </a:solidFill>
                <a:latin typeface="Times New Roman" pitchFamily="18" charset="0"/>
              </a:rPr>
              <a:t>more outgoing </a:t>
            </a: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than</a:t>
            </a:r>
            <a:r>
              <a:rPr lang="en-US" altLang="zh-CN" sz="3600" b="1">
                <a:latin typeface="Times New Roman" pitchFamily="18" charset="0"/>
              </a:rPr>
              <a:t> you.</a:t>
            </a:r>
            <a:endParaRPr kumimoji="1" lang="en-US" altLang="zh-CN" sz="3600" b="1">
              <a:solidFill>
                <a:srgbClr val="FF00FF"/>
              </a:solidFill>
              <a:latin typeface="Times New Roman" pitchFamily="18" charset="0"/>
            </a:endParaRPr>
          </a:p>
        </p:txBody>
      </p:sp>
      <p:sp>
        <p:nvSpPr>
          <p:cNvPr id="10245" name="Rectangle 12"/>
          <p:cNvSpPr>
            <a:spLocks noChangeArrowheads="1"/>
          </p:cNvSpPr>
          <p:nvPr/>
        </p:nvSpPr>
        <p:spPr bwMode="auto">
          <a:xfrm>
            <a:off x="34925" y="990600"/>
            <a:ext cx="9144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</a:rPr>
              <a:t>两者进行比较</a:t>
            </a:r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</a:rPr>
              <a:t>表示“一方比另一方更</a:t>
            </a:r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……</a:t>
            </a:r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</a:rPr>
              <a:t>”</a:t>
            </a:r>
            <a:endParaRPr lang="zh-CN" altLang="en-US" sz="3600" b="1">
              <a:solidFill>
                <a:srgbClr val="0000FF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60363" y="3871913"/>
            <a:ext cx="84597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2. A 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实义动词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副词比较级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+ than + B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28675" y="4662488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e.g. Tom jumps </a:t>
            </a:r>
            <a:r>
              <a:rPr lang="en-US" altLang="zh-CN" sz="3600" b="1">
                <a:solidFill>
                  <a:srgbClr val="00B0F0"/>
                </a:solidFill>
                <a:latin typeface="Times New Roman" pitchFamily="18" charset="0"/>
              </a:rPr>
              <a:t>higher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than </a:t>
            </a:r>
            <a:r>
              <a:rPr lang="en-US" altLang="zh-CN" sz="3600" b="1">
                <a:latin typeface="Times New Roman" pitchFamily="18" charset="0"/>
              </a:rPr>
              <a:t>Jack. 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619250" y="5389563"/>
            <a:ext cx="5472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汤姆比鲍勃跳得更高。</a:t>
            </a:r>
            <a:endParaRPr lang="en-US" altLang="zh-CN" sz="3600" b="1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404938" y="3230563"/>
            <a:ext cx="49672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我比你更外向。</a:t>
            </a:r>
            <a:endParaRPr lang="en-US" altLang="zh-CN" sz="3600" b="1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10245" grpId="0"/>
      <p:bldP spid="9" grpId="0"/>
      <p:bldP spid="10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03238" y="1670050"/>
            <a:ext cx="70929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1. A + be + as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形容词原形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+ as + B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9750" y="2427288"/>
            <a:ext cx="6911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e.g. Jack</a:t>
            </a: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 is as funny as</a:t>
            </a:r>
            <a:r>
              <a:rPr kumimoji="1" lang="en-US" altLang="zh-CN" sz="3600" b="1">
                <a:latin typeface="Times New Roman" pitchFamily="18" charset="0"/>
              </a:rPr>
              <a:t> Mike.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70000" y="5373688"/>
            <a:ext cx="6542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克莱尔与休起得一样早。</a:t>
            </a:r>
            <a:endParaRPr lang="en-US" altLang="zh-CN" sz="3600" b="1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258888" y="3148013"/>
            <a:ext cx="6335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杰克与迈克一样滑稽。</a:t>
            </a:r>
            <a:endParaRPr lang="en-US" altLang="zh-CN" sz="3600" b="1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9750" y="4652963"/>
            <a:ext cx="7632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e.g. Claire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gets up as early as</a:t>
            </a:r>
            <a:r>
              <a:rPr lang="en-US" altLang="zh-CN" sz="3600" b="1">
                <a:latin typeface="Times New Roman" pitchFamily="18" charset="0"/>
              </a:rPr>
              <a:t> Sue. 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03238" y="333375"/>
            <a:ext cx="73818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</a:rPr>
              <a:t>两者进行比较</a:t>
            </a:r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</a:rPr>
              <a:t>表示“一方与另一方一样</a:t>
            </a:r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</a:rPr>
              <a:t>……</a:t>
            </a:r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</a:rPr>
              <a:t>”</a:t>
            </a:r>
            <a:endParaRPr lang="zh-CN" altLang="en-US" sz="3600" b="1">
              <a:solidFill>
                <a:srgbClr val="0000FF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39750" y="3789363"/>
            <a:ext cx="82089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2. A 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实义动词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+ as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副词原形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+  as + B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0" y="549275"/>
            <a:ext cx="8242300" cy="1093788"/>
          </a:xfrm>
        </p:spPr>
        <p:txBody>
          <a:bodyPr wrap="none"/>
          <a:lstStyle/>
          <a:p>
            <a:pPr marL="476250" indent="-476250" defTabSz="704850" eaLnBrk="1" hangingPunct="1">
              <a:lnSpc>
                <a:spcPct val="110000"/>
              </a:lnSpc>
              <a:buFontTx/>
              <a:buNone/>
            </a:pPr>
            <a:r>
              <a:rPr kumimoji="1" lang="en-US" altLang="zh-CN" b="1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使用形容词比较级时需注意以下几点：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8625" y="3357563"/>
            <a:ext cx="7786688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76250" indent="-476250" defTabSz="704850">
              <a:lnSpc>
                <a:spcPct val="110000"/>
              </a:lnSpc>
            </a:pPr>
            <a:r>
              <a:rPr kumimoji="1" lang="en-US" altLang="zh-CN" sz="3200" b="1">
                <a:solidFill>
                  <a:srgbClr val="0000CC"/>
                </a:solidFill>
                <a:latin typeface="Times New Roman" pitchFamily="18" charset="0"/>
              </a:rPr>
              <a:t>2) </a:t>
            </a:r>
            <a:r>
              <a:rPr kumimoji="1" lang="zh-CN" altLang="en-US" sz="3200" b="1">
                <a:solidFill>
                  <a:srgbClr val="0000CC"/>
                </a:solidFill>
                <a:latin typeface="Times New Roman" pitchFamily="18" charset="0"/>
              </a:rPr>
              <a:t>当需要表示一方超过另一方的程度时，</a:t>
            </a:r>
          </a:p>
          <a:p>
            <a:pPr marL="476250" indent="-476250" defTabSz="704850">
              <a:lnSpc>
                <a:spcPct val="110000"/>
              </a:lnSpc>
            </a:pPr>
            <a:r>
              <a:rPr kumimoji="1" lang="zh-CN" altLang="en-US" sz="3200" b="1">
                <a:solidFill>
                  <a:srgbClr val="0000CC"/>
                </a:solidFill>
                <a:latin typeface="Times New Roman" pitchFamily="18" charset="0"/>
              </a:rPr>
              <a:t>可以用</a:t>
            </a:r>
            <a:r>
              <a:rPr kumimoji="1" lang="en-US" altLang="zh-CN" sz="3200" b="1">
                <a:solidFill>
                  <a:srgbClr val="0000CC"/>
                </a:solidFill>
                <a:latin typeface="Times New Roman" pitchFamily="18" charset="0"/>
              </a:rPr>
              <a:t>much, a lot, a little, a bit, even, still</a:t>
            </a:r>
          </a:p>
          <a:p>
            <a:pPr marL="476250" indent="-476250" defTabSz="704850">
              <a:lnSpc>
                <a:spcPct val="110000"/>
              </a:lnSpc>
            </a:pPr>
            <a:r>
              <a:rPr kumimoji="1" lang="zh-CN" altLang="en-US" sz="3200" b="1">
                <a:solidFill>
                  <a:srgbClr val="0000CC"/>
                </a:solidFill>
                <a:latin typeface="Times New Roman" pitchFamily="18" charset="0"/>
              </a:rPr>
              <a:t>等来修饰形容词比较级。注意</a:t>
            </a:r>
            <a:r>
              <a:rPr kumimoji="1" lang="en-US" altLang="zh-CN" sz="3200" b="1">
                <a:solidFill>
                  <a:srgbClr val="0000CC"/>
                </a:solidFill>
                <a:latin typeface="Times New Roman" pitchFamily="18" charset="0"/>
              </a:rPr>
              <a:t>: </a:t>
            </a:r>
            <a:r>
              <a:rPr kumimoji="1" lang="zh-CN" altLang="en-US" sz="3200" b="1">
                <a:solidFill>
                  <a:srgbClr val="0000CC"/>
                </a:solidFill>
                <a:latin typeface="Times New Roman" pitchFamily="18" charset="0"/>
              </a:rPr>
              <a:t>比较级不</a:t>
            </a:r>
          </a:p>
          <a:p>
            <a:pPr marL="476250" indent="-476250" defTabSz="704850">
              <a:lnSpc>
                <a:spcPct val="110000"/>
              </a:lnSpc>
            </a:pPr>
            <a:r>
              <a:rPr kumimoji="1" lang="zh-CN" altLang="en-US" sz="3200" b="1">
                <a:solidFill>
                  <a:srgbClr val="0000CC"/>
                </a:solidFill>
                <a:latin typeface="Times New Roman" pitchFamily="18" charset="0"/>
              </a:rPr>
              <a:t>能用</a:t>
            </a:r>
            <a:r>
              <a:rPr kumimoji="1" lang="en-US" altLang="zh-CN" sz="3200" b="1">
                <a:solidFill>
                  <a:srgbClr val="0000CC"/>
                </a:solidFill>
                <a:latin typeface="Times New Roman" pitchFamily="18" charset="0"/>
              </a:rPr>
              <a:t>very, so, too, quite</a:t>
            </a:r>
            <a:r>
              <a:rPr kumimoji="1" lang="zh-CN" altLang="en-US" sz="3200" b="1">
                <a:solidFill>
                  <a:srgbClr val="0000CC"/>
                </a:solidFill>
                <a:latin typeface="Times New Roman" pitchFamily="18" charset="0"/>
              </a:rPr>
              <a:t>等修饰。如：</a:t>
            </a:r>
            <a:endParaRPr lang="zh-CN" altLang="en-US" sz="320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8625" y="1357313"/>
            <a:ext cx="771525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76250" indent="-476250" defTabSz="704850">
              <a:lnSpc>
                <a:spcPct val="110000"/>
              </a:lnSpc>
            </a:pPr>
            <a:r>
              <a:rPr kumimoji="1" lang="en-US" altLang="zh-CN" sz="3200" b="1">
                <a:latin typeface="Times New Roman" pitchFamily="18" charset="0"/>
              </a:rPr>
              <a:t>1) than</a:t>
            </a:r>
            <a:r>
              <a:rPr kumimoji="1" lang="zh-CN" altLang="en-US" sz="3200" b="1">
                <a:latin typeface="Times New Roman" pitchFamily="18" charset="0"/>
              </a:rPr>
              <a:t>后面接代词时</a:t>
            </a:r>
            <a:r>
              <a:rPr kumimoji="1" lang="en-US" altLang="zh-CN" sz="3200" b="1">
                <a:latin typeface="Times New Roman" pitchFamily="18" charset="0"/>
              </a:rPr>
              <a:t>, </a:t>
            </a:r>
            <a:r>
              <a:rPr kumimoji="1" lang="zh-CN" altLang="en-US" sz="3200" b="1">
                <a:latin typeface="Times New Roman" pitchFamily="18" charset="0"/>
              </a:rPr>
              <a:t>一般要用主格形式， </a:t>
            </a:r>
          </a:p>
          <a:p>
            <a:pPr marL="476250" indent="-476250" defTabSz="704850">
              <a:lnSpc>
                <a:spcPct val="110000"/>
              </a:lnSpc>
            </a:pPr>
            <a:r>
              <a:rPr kumimoji="1" lang="zh-CN" altLang="en-US" sz="3200" b="1">
                <a:latin typeface="Times New Roman" pitchFamily="18" charset="0"/>
              </a:rPr>
              <a:t>但在口语中也可使用宾格形式。  如：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28688" y="2643188"/>
            <a:ext cx="74914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76250" indent="-476250" defTabSz="704850">
              <a:lnSpc>
                <a:spcPct val="110000"/>
              </a:lnSpc>
            </a:pPr>
            <a:r>
              <a:rPr kumimoji="1" lang="en-US" altLang="zh-CN" sz="3200" b="1">
                <a:latin typeface="Times New Roman" pitchFamily="18" charset="0"/>
              </a:rPr>
              <a:t>My brother is taller than</a:t>
            </a:r>
            <a:r>
              <a:rPr kumimoji="1" lang="en-US" altLang="zh-CN" sz="3200" b="1" u="sng">
                <a:latin typeface="Times New Roman" pitchFamily="18" charset="0"/>
              </a:rPr>
              <a:t>                </a:t>
            </a:r>
            <a:r>
              <a:rPr kumimoji="1" lang="en-US" altLang="zh-CN" sz="3200" b="1">
                <a:latin typeface="Times New Roman" pitchFamily="18" charset="0"/>
              </a:rPr>
              <a:t>.            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28688" y="5643563"/>
            <a:ext cx="6469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200" b="1">
                <a:latin typeface="Times New Roman" pitchFamily="18" charset="0"/>
              </a:rPr>
              <a:t> </a:t>
            </a:r>
            <a:r>
              <a:rPr kumimoji="1" lang="en-US" altLang="zh-CN" sz="3200" b="1">
                <a:latin typeface="Times New Roman" pitchFamily="18" charset="0"/>
              </a:rPr>
              <a:t>He is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much more serious than</a:t>
            </a:r>
            <a:r>
              <a:rPr kumimoji="1" lang="en-US" altLang="zh-CN" sz="3200" b="1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latin typeface="Times New Roman" pitchFamily="18" charset="0"/>
              </a:rPr>
              <a:t>Sam.</a:t>
            </a:r>
            <a:endParaRPr lang="zh-CN" altLang="en-US" sz="32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500688" y="2571750"/>
            <a:ext cx="1143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I/me</a:t>
            </a:r>
            <a:endParaRPr lang="zh-CN" altLang="en-US"/>
          </a:p>
        </p:txBody>
      </p:sp>
    </p:spTree>
  </p:cSld>
  <p:clrMapOvr>
    <a:masterClrMapping/>
  </p:clrMapOvr>
  <p:transition>
    <p:zoom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85750"/>
            <a:ext cx="8686800" cy="2000250"/>
          </a:xfrm>
        </p:spPr>
        <p:txBody>
          <a:bodyPr wrap="none"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b="1" smtClean="0">
                <a:solidFill>
                  <a:srgbClr val="0000CC"/>
                </a:solidFill>
                <a:latin typeface="Times New Roman" pitchFamily="18" charset="0"/>
              </a:rPr>
              <a:t>3) </a:t>
            </a: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形容词比较级后面往往用连词</a:t>
            </a:r>
            <a:r>
              <a:rPr kumimoji="1" lang="en-US" altLang="zh-CN" b="1" smtClean="0">
                <a:solidFill>
                  <a:srgbClr val="0000CC"/>
                </a:solidFill>
                <a:latin typeface="Times New Roman" pitchFamily="18" charset="0"/>
              </a:rPr>
              <a:t>than</a:t>
            </a: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连接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另一个比较的人或事物</a:t>
            </a:r>
            <a:r>
              <a:rPr kumimoji="1" lang="en-US" altLang="zh-CN" b="1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但在上下文明确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的情况下</a:t>
            </a:r>
            <a:r>
              <a:rPr kumimoji="1" lang="en-US" altLang="zh-CN" b="1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b="1" smtClean="0">
                <a:solidFill>
                  <a:srgbClr val="0000CC"/>
                </a:solidFill>
                <a:latin typeface="Times New Roman" pitchFamily="18" charset="0"/>
              </a:rPr>
              <a:t>形容词比较级可单独使用。如：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endParaRPr lang="en-US" altLang="zh-CN" b="1" smtClean="0">
              <a:latin typeface="Times New Roman" pitchFamily="18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85813" y="2357438"/>
            <a:ext cx="6681787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My sister is tall, but my aunt is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taller</a:t>
            </a:r>
            <a:r>
              <a:rPr kumimoji="1" lang="en-US" altLang="zh-CN" sz="3200" b="1">
                <a:latin typeface="Times New Roman" pitchFamily="18" charset="0"/>
              </a:rPr>
              <a:t>.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71500" y="3000375"/>
            <a:ext cx="65690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zh-CN" altLang="en-US" sz="3200" b="1">
                <a:latin typeface="Times New Roman" pitchFamily="18" charset="0"/>
              </a:rPr>
              <a:t>我姐姐个子高</a:t>
            </a:r>
            <a:r>
              <a:rPr kumimoji="1" lang="en-US" altLang="zh-CN" sz="3200" b="1">
                <a:latin typeface="Times New Roman" pitchFamily="18" charset="0"/>
              </a:rPr>
              <a:t>, </a:t>
            </a:r>
            <a:r>
              <a:rPr kumimoji="1" lang="zh-CN" altLang="en-US" sz="3200" b="1">
                <a:latin typeface="Times New Roman" pitchFamily="18" charset="0"/>
              </a:rPr>
              <a:t>但我姑姑个子更高。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14375" y="3714750"/>
            <a:ext cx="6808788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FF"/>
                </a:solidFill>
                <a:latin typeface="Times New Roman" pitchFamily="18" charset="0"/>
              </a:rPr>
              <a:t>4) 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</a:rPr>
              <a:t>进行比较的人和物必须是同一类。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71563" y="4357688"/>
            <a:ext cx="5572125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FF"/>
                </a:solidFill>
                <a:latin typeface="Times New Roman" pitchFamily="18" charset="0"/>
              </a:rPr>
              <a:t>My books</a:t>
            </a:r>
            <a:r>
              <a:rPr kumimoji="1" lang="en-US" altLang="zh-CN" sz="3200" b="1">
                <a:latin typeface="Times New Roman" pitchFamily="18" charset="0"/>
              </a:rPr>
              <a:t> are more than </a:t>
            </a:r>
            <a:r>
              <a:rPr kumimoji="1" lang="en-US" altLang="zh-CN" sz="3200" b="1">
                <a:solidFill>
                  <a:srgbClr val="FF00FF"/>
                </a:solidFill>
                <a:latin typeface="Times New Roman" pitchFamily="18" charset="0"/>
              </a:rPr>
              <a:t>yours.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    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214438" y="5143500"/>
            <a:ext cx="5146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b="1">
                <a:solidFill>
                  <a:srgbClr val="FF00FF"/>
                </a:solidFill>
                <a:latin typeface="Times New Roman" pitchFamily="18" charset="0"/>
              </a:rPr>
              <a:t>I</a:t>
            </a:r>
            <a:r>
              <a:rPr kumimoji="1" lang="en-US" altLang="zh-CN" sz="3200" b="1">
                <a:latin typeface="Times New Roman" pitchFamily="18" charset="0"/>
              </a:rPr>
              <a:t> have more books than </a:t>
            </a:r>
            <a:r>
              <a:rPr kumimoji="1" lang="en-US" altLang="zh-CN" sz="3200" b="1">
                <a:solidFill>
                  <a:srgbClr val="FF00FF"/>
                </a:solidFill>
                <a:latin typeface="Times New Roman" pitchFamily="18" charset="0"/>
              </a:rPr>
              <a:t>you</a:t>
            </a:r>
            <a:r>
              <a:rPr kumimoji="1" lang="en-US" altLang="zh-CN" sz="3200" b="1">
                <a:latin typeface="Times New Roman" pitchFamily="18" charset="0"/>
              </a:rPr>
              <a:t>.</a:t>
            </a:r>
            <a:endParaRPr lang="zh-CN" altLang="en-US" sz="3200"/>
          </a:p>
        </p:txBody>
      </p:sp>
    </p:spTree>
  </p:cSld>
  <p:clrMapOvr>
    <a:masterClrMapping/>
  </p:clrMapOvr>
  <p:transition>
    <p:zoom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1200</Words>
  <Application>Microsoft Office PowerPoint</Application>
  <PresentationFormat>全屏显示(4:3)</PresentationFormat>
  <Paragraphs>184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8" baseType="lpstr">
      <vt:lpstr>Arial</vt:lpstr>
      <vt:lpstr>宋体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畅想科技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形容词和副词的比较级</dc:title>
  <dc:creator>石秀峰</dc:creator>
  <cp:lastModifiedBy>user</cp:lastModifiedBy>
  <cp:revision>10</cp:revision>
  <dcterms:created xsi:type="dcterms:W3CDTF">2013-09-21T13:12:43Z</dcterms:created>
  <dcterms:modified xsi:type="dcterms:W3CDTF">2015-08-12T06:35:03Z</dcterms:modified>
</cp:coreProperties>
</file>